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11190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9574E16-0DF5-47C3-BD80-E10A43BF1C05}" type="datetimeFigureOut">
              <a:rPr lang="pl-PL" smtClean="0"/>
              <a:t>2014-08-24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71610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23970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627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2394645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244479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258685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70358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88221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35201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82021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9574E16-0DF5-47C3-BD80-E10A43BF1C05}" type="datetimeFigureOut">
              <a:rPr lang="pl-PL" smtClean="0"/>
              <a:t>2014-08-24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12008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9574E16-0DF5-47C3-BD80-E10A43BF1C05}" type="datetimeFigureOut">
              <a:rPr lang="pl-PL" smtClean="0"/>
              <a:t>2014-08-24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412684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180251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306598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49574E16-0DF5-47C3-BD80-E10A43BF1C05}" type="datetimeFigureOut">
              <a:rPr lang="pl-PL" smtClean="0"/>
              <a:t>2014-08-24</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82066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9574E16-0DF5-47C3-BD80-E10A43BF1C05}" type="datetimeFigureOut">
              <a:rPr lang="pl-PL" smtClean="0"/>
              <a:t>2014-08-24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320D03B-3D6E-444E-8BA9-48162EA55FDA}" type="slidenum">
              <a:rPr lang="pl-PL" smtClean="0"/>
              <a:t>‹#›</a:t>
            </a:fld>
            <a:endParaRPr lang="pl-PL"/>
          </a:p>
        </p:txBody>
      </p:sp>
    </p:spTree>
    <p:extLst>
      <p:ext uri="{BB962C8B-B14F-4D97-AF65-F5344CB8AC3E}">
        <p14:creationId xmlns:p14="http://schemas.microsoft.com/office/powerpoint/2010/main" val="138181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574E16-0DF5-47C3-BD80-E10A43BF1C05}" type="datetimeFigureOut">
              <a:rPr lang="pl-PL" smtClean="0"/>
              <a:t>2014-08-24</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20D03B-3D6E-444E-8BA9-48162EA55FDA}" type="slidenum">
              <a:rPr lang="pl-PL" smtClean="0"/>
              <a:t>‹#›</a:t>
            </a:fld>
            <a:endParaRPr lang="pl-PL"/>
          </a:p>
        </p:txBody>
      </p:sp>
    </p:spTree>
    <p:extLst>
      <p:ext uri="{BB962C8B-B14F-4D97-AF65-F5344CB8AC3E}">
        <p14:creationId xmlns:p14="http://schemas.microsoft.com/office/powerpoint/2010/main" val="40964413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4955" y="1447800"/>
            <a:ext cx="8825658" cy="1462826"/>
          </a:xfrm>
        </p:spPr>
        <p:txBody>
          <a:bodyPr/>
          <a:lstStyle/>
          <a:p>
            <a:r>
              <a:rPr lang="pl-PL" sz="8000" dirty="0" err="1" smtClean="0">
                <a:latin typeface="Arial" panose="020B0604020202020204" pitchFamily="34" charset="0"/>
                <a:cs typeface="Arial" panose="020B0604020202020204" pitchFamily="34" charset="0"/>
              </a:rPr>
              <a:t>Polish</a:t>
            </a:r>
            <a:r>
              <a:rPr lang="pl-PL" sz="8000" dirty="0" smtClean="0">
                <a:latin typeface="Arial" panose="020B0604020202020204" pitchFamily="34" charset="0"/>
                <a:cs typeface="Arial" panose="020B0604020202020204" pitchFamily="34" charset="0"/>
              </a:rPr>
              <a:t> </a:t>
            </a:r>
            <a:r>
              <a:rPr lang="pl-PL" sz="8000" dirty="0" err="1" smtClean="0">
                <a:latin typeface="Arial" panose="020B0604020202020204" pitchFamily="34" charset="0"/>
                <a:cs typeface="Arial" panose="020B0604020202020204" pitchFamily="34" charset="0"/>
              </a:rPr>
              <a:t>Currency</a:t>
            </a:r>
            <a:endParaRPr lang="pl-PL" sz="8000" dirty="0">
              <a:latin typeface="Arial" panose="020B0604020202020204" pitchFamily="34" charset="0"/>
              <a:cs typeface="Arial" panose="020B0604020202020204" pitchFamily="34" charset="0"/>
            </a:endParaRPr>
          </a:p>
        </p:txBody>
      </p:sp>
      <p:sp>
        <p:nvSpPr>
          <p:cNvPr id="3" name="Podtytuł 2"/>
          <p:cNvSpPr>
            <a:spLocks noGrp="1"/>
          </p:cNvSpPr>
          <p:nvPr>
            <p:ph type="subTitle" idx="1"/>
          </p:nvPr>
        </p:nvSpPr>
        <p:spPr>
          <a:xfrm>
            <a:off x="1154955" y="3451538"/>
            <a:ext cx="8825658" cy="1004552"/>
          </a:xfrm>
        </p:spPr>
        <p:txBody>
          <a:bodyPr>
            <a:normAutofit/>
          </a:bodyPr>
          <a:lstStyle/>
          <a:p>
            <a:r>
              <a:rPr lang="pl-PL" sz="4800" dirty="0" err="1" smtClean="0">
                <a:latin typeface="Arial" panose="020B0604020202020204" pitchFamily="34" charset="0"/>
                <a:cs typeface="Arial" panose="020B0604020202020204" pitchFamily="34" charset="0"/>
              </a:rPr>
              <a:t>Polish</a:t>
            </a:r>
            <a:r>
              <a:rPr lang="pl-PL" sz="4800" dirty="0" smtClean="0">
                <a:latin typeface="Arial" panose="020B0604020202020204" pitchFamily="34" charset="0"/>
                <a:cs typeface="Arial" panose="020B0604020202020204" pitchFamily="34" charset="0"/>
              </a:rPr>
              <a:t> złoty</a:t>
            </a:r>
            <a:endParaRPr lang="pl-PL"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3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03312" y="605308"/>
            <a:ext cx="8946541" cy="5643092"/>
          </a:xfrm>
        </p:spPr>
        <p:txBody>
          <a:bodyPr/>
          <a:lstStyle/>
          <a:p>
            <a:r>
              <a:rPr lang="pl-PL" sz="3600" dirty="0">
                <a:latin typeface="Arial" panose="020B0604020202020204" pitchFamily="34" charset="0"/>
                <a:cs typeface="Arial" panose="020B0604020202020204" pitchFamily="34" charset="0"/>
              </a:rPr>
              <a:t>The złoty (</a:t>
            </a:r>
            <a:r>
              <a:rPr lang="pl-PL" sz="3600" dirty="0" err="1">
                <a:latin typeface="Arial" panose="020B0604020202020204" pitchFamily="34" charset="0"/>
                <a:cs typeface="Arial" panose="020B0604020202020204" pitchFamily="34" charset="0"/>
              </a:rPr>
              <a:t>pronounced</a:t>
            </a:r>
            <a:r>
              <a:rPr lang="pl-PL" sz="3600" dirty="0">
                <a:latin typeface="Arial" panose="020B0604020202020204" pitchFamily="34" charset="0"/>
                <a:cs typeface="Arial" panose="020B0604020202020204" pitchFamily="34" charset="0"/>
              </a:rPr>
              <a:t> [ˈ</a:t>
            </a:r>
            <a:r>
              <a:rPr lang="pl-PL" sz="3600" dirty="0" err="1">
                <a:latin typeface="Arial" panose="020B0604020202020204" pitchFamily="34" charset="0"/>
                <a:cs typeface="Arial" panose="020B0604020202020204" pitchFamily="34" charset="0"/>
              </a:rPr>
              <a:t>zwɔtɨ</a:t>
            </a:r>
            <a:r>
              <a:rPr lang="pl-PL" sz="3600" dirty="0" smtClean="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sign</a:t>
            </a:r>
            <a:r>
              <a:rPr lang="pl-PL" sz="3600" dirty="0">
                <a:latin typeface="Arial" panose="020B0604020202020204" pitchFamily="34" charset="0"/>
                <a:cs typeface="Arial" panose="020B0604020202020204" pitchFamily="34" charset="0"/>
              </a:rPr>
              <a:t>: zł; </a:t>
            </a:r>
            <a:r>
              <a:rPr lang="pl-PL" sz="3600" dirty="0" err="1">
                <a:latin typeface="Arial" panose="020B0604020202020204" pitchFamily="34" charset="0"/>
                <a:cs typeface="Arial" panose="020B0604020202020204" pitchFamily="34" charset="0"/>
              </a:rPr>
              <a:t>code</a:t>
            </a:r>
            <a:r>
              <a:rPr lang="pl-PL" sz="3600" dirty="0">
                <a:latin typeface="Arial" panose="020B0604020202020204" pitchFamily="34" charset="0"/>
                <a:cs typeface="Arial" panose="020B0604020202020204" pitchFamily="34" charset="0"/>
              </a:rPr>
              <a:t>: PLN), </a:t>
            </a:r>
            <a:r>
              <a:rPr lang="pl-PL" sz="3600" dirty="0" err="1">
                <a:latin typeface="Arial" panose="020B0604020202020204" pitchFamily="34" charset="0"/>
                <a:cs typeface="Arial" panose="020B0604020202020204" pitchFamily="34" charset="0"/>
              </a:rPr>
              <a:t>which</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literally</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means</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golden</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is</a:t>
            </a:r>
            <a:r>
              <a:rPr lang="pl-PL" sz="3600" dirty="0">
                <a:latin typeface="Arial" panose="020B0604020202020204" pitchFamily="34" charset="0"/>
                <a:cs typeface="Arial" panose="020B0604020202020204" pitchFamily="34" charset="0"/>
              </a:rPr>
              <a:t> the </a:t>
            </a:r>
            <a:r>
              <a:rPr lang="pl-PL" sz="3600" dirty="0" err="1">
                <a:latin typeface="Arial" panose="020B0604020202020204" pitchFamily="34" charset="0"/>
                <a:cs typeface="Arial" panose="020B0604020202020204" pitchFamily="34" charset="0"/>
              </a:rPr>
              <a:t>currency</a:t>
            </a:r>
            <a:r>
              <a:rPr lang="pl-PL" sz="3600" dirty="0">
                <a:latin typeface="Arial" panose="020B0604020202020204" pitchFamily="34" charset="0"/>
                <a:cs typeface="Arial" panose="020B0604020202020204" pitchFamily="34" charset="0"/>
              </a:rPr>
              <a:t> of Poland. The modern złoty </a:t>
            </a:r>
            <a:r>
              <a:rPr lang="pl-PL" sz="3600" dirty="0" err="1">
                <a:latin typeface="Arial" panose="020B0604020202020204" pitchFamily="34" charset="0"/>
                <a:cs typeface="Arial" panose="020B0604020202020204" pitchFamily="34" charset="0"/>
              </a:rPr>
              <a:t>is</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subdivided</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into</a:t>
            </a:r>
            <a:r>
              <a:rPr lang="pl-PL" sz="3600" dirty="0">
                <a:latin typeface="Arial" panose="020B0604020202020204" pitchFamily="34" charset="0"/>
                <a:cs typeface="Arial" panose="020B0604020202020204" pitchFamily="34" charset="0"/>
              </a:rPr>
              <a:t> 100 groszy (</a:t>
            </a:r>
            <a:r>
              <a:rPr lang="pl-PL" sz="3600" dirty="0" err="1">
                <a:latin typeface="Arial" panose="020B0604020202020204" pitchFamily="34" charset="0"/>
                <a:cs typeface="Arial" panose="020B0604020202020204" pitchFamily="34" charset="0"/>
              </a:rPr>
              <a:t>singular</a:t>
            </a:r>
            <a:r>
              <a:rPr lang="pl-PL" sz="3600" dirty="0">
                <a:latin typeface="Arial" panose="020B0604020202020204" pitchFamily="34" charset="0"/>
                <a:cs typeface="Arial" panose="020B0604020202020204" pitchFamily="34" charset="0"/>
              </a:rPr>
              <a:t>: grosz, </a:t>
            </a:r>
            <a:r>
              <a:rPr lang="pl-PL" sz="3600" dirty="0" err="1">
                <a:latin typeface="Arial" panose="020B0604020202020204" pitchFamily="34" charset="0"/>
                <a:cs typeface="Arial" panose="020B0604020202020204" pitchFamily="34" charset="0"/>
              </a:rPr>
              <a:t>alternative</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plural</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forms</a:t>
            </a:r>
            <a:r>
              <a:rPr lang="pl-PL" sz="3600" dirty="0">
                <a:latin typeface="Arial" panose="020B0604020202020204" pitchFamily="34" charset="0"/>
                <a:cs typeface="Arial" panose="020B0604020202020204" pitchFamily="34" charset="0"/>
              </a:rPr>
              <a:t>: grosze; groszy). The </a:t>
            </a:r>
            <a:r>
              <a:rPr lang="pl-PL" sz="3600" dirty="0" err="1">
                <a:latin typeface="Arial" panose="020B0604020202020204" pitchFamily="34" charset="0"/>
                <a:cs typeface="Arial" panose="020B0604020202020204" pitchFamily="34" charset="0"/>
              </a:rPr>
              <a:t>recognized</a:t>
            </a:r>
            <a:r>
              <a:rPr lang="pl-PL" sz="3600" dirty="0">
                <a:latin typeface="Arial" panose="020B0604020202020204" pitchFamily="34" charset="0"/>
                <a:cs typeface="Arial" panose="020B0604020202020204" pitchFamily="34" charset="0"/>
              </a:rPr>
              <a:t> English form of the </a:t>
            </a:r>
            <a:r>
              <a:rPr lang="pl-PL" sz="3600" dirty="0" err="1">
                <a:latin typeface="Arial" panose="020B0604020202020204" pitchFamily="34" charset="0"/>
                <a:cs typeface="Arial" panose="020B0604020202020204" pitchFamily="34" charset="0"/>
              </a:rPr>
              <a:t>word</a:t>
            </a:r>
            <a:r>
              <a:rPr lang="pl-PL" sz="3600" dirty="0">
                <a:latin typeface="Arial" panose="020B0604020202020204" pitchFamily="34" charset="0"/>
                <a:cs typeface="Arial" panose="020B0604020202020204" pitchFamily="34" charset="0"/>
              </a:rPr>
              <a:t> </a:t>
            </a:r>
            <a:r>
              <a:rPr lang="pl-PL" sz="3600" dirty="0" err="1">
                <a:latin typeface="Arial" panose="020B0604020202020204" pitchFamily="34" charset="0"/>
                <a:cs typeface="Arial" panose="020B0604020202020204" pitchFamily="34" charset="0"/>
              </a:rPr>
              <a:t>is</a:t>
            </a:r>
            <a:r>
              <a:rPr lang="pl-PL" sz="3600" dirty="0">
                <a:latin typeface="Arial" panose="020B0604020202020204" pitchFamily="34" charset="0"/>
                <a:cs typeface="Arial" panose="020B0604020202020204" pitchFamily="34" charset="0"/>
              </a:rPr>
              <a:t> zloty, </a:t>
            </a:r>
            <a:r>
              <a:rPr lang="pl-PL" sz="3600" dirty="0" err="1" smtClean="0">
                <a:latin typeface="Arial" panose="020B0604020202020204" pitchFamily="34" charset="0"/>
                <a:cs typeface="Arial" panose="020B0604020202020204" pitchFamily="34" charset="0"/>
              </a:rPr>
              <a:t>plural</a:t>
            </a:r>
            <a:r>
              <a:rPr lang="pl-PL" sz="3600" dirty="0" smtClean="0">
                <a:latin typeface="Arial" panose="020B0604020202020204" pitchFamily="34" charset="0"/>
                <a:cs typeface="Arial" panose="020B0604020202020204" pitchFamily="34" charset="0"/>
              </a:rPr>
              <a:t> </a:t>
            </a:r>
            <a:r>
              <a:rPr lang="pl-PL" sz="3600" dirty="0">
                <a:latin typeface="Arial" panose="020B0604020202020204" pitchFamily="34" charset="0"/>
                <a:cs typeface="Arial" panose="020B0604020202020204" pitchFamily="34" charset="0"/>
              </a:rPr>
              <a:t>zloty </a:t>
            </a:r>
            <a:r>
              <a:rPr lang="pl-PL" sz="3600" dirty="0" err="1">
                <a:latin typeface="Arial" panose="020B0604020202020204" pitchFamily="34" charset="0"/>
                <a:cs typeface="Arial" panose="020B0604020202020204" pitchFamily="34" charset="0"/>
              </a:rPr>
              <a:t>or</a:t>
            </a:r>
            <a:r>
              <a:rPr lang="pl-PL" sz="3600" dirty="0">
                <a:latin typeface="Arial" panose="020B0604020202020204" pitchFamily="34" charset="0"/>
                <a:cs typeface="Arial" panose="020B0604020202020204" pitchFamily="34" charset="0"/>
              </a:rPr>
              <a:t> </a:t>
            </a:r>
            <a:r>
              <a:rPr lang="pl-PL" sz="3600" dirty="0" err="1" smtClean="0">
                <a:latin typeface="Arial" panose="020B0604020202020204" pitchFamily="34" charset="0"/>
                <a:cs typeface="Arial" panose="020B0604020202020204" pitchFamily="34" charset="0"/>
              </a:rPr>
              <a:t>zlotys</a:t>
            </a:r>
            <a:r>
              <a:rPr lang="pl-PL" sz="3600" dirty="0" smtClean="0">
                <a:latin typeface="Arial" panose="020B0604020202020204" pitchFamily="34" charset="0"/>
                <a:cs typeface="Arial" panose="020B0604020202020204" pitchFamily="34" charset="0"/>
              </a:rPr>
              <a:t>.</a:t>
            </a:r>
          </a:p>
          <a:p>
            <a:pPr marL="0" indent="0">
              <a:buNone/>
            </a:pPr>
            <a:endParaRPr lang="pl-PL" dirty="0"/>
          </a:p>
        </p:txBody>
      </p:sp>
    </p:spTree>
    <p:extLst>
      <p:ext uri="{BB962C8B-B14F-4D97-AF65-F5344CB8AC3E}">
        <p14:creationId xmlns:p14="http://schemas.microsoft.com/office/powerpoint/2010/main" val="260566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6000" dirty="0" smtClean="0">
                <a:latin typeface="Arial" panose="020B0604020202020204" pitchFamily="34" charset="0"/>
                <a:cs typeface="Arial" panose="020B0604020202020204" pitchFamily="34" charset="0"/>
              </a:rPr>
              <a:t>BANKNOTES</a:t>
            </a:r>
            <a:endParaRPr lang="pl-PL" sz="6000" dirty="0">
              <a:latin typeface="Arial" panose="020B0604020202020204" pitchFamily="34" charset="0"/>
              <a:cs typeface="Arial" panose="020B0604020202020204" pitchFamily="34" charset="0"/>
            </a:endParaRPr>
          </a:p>
        </p:txBody>
      </p:sp>
      <p:pic>
        <p:nvPicPr>
          <p:cNvPr id="6" name="Obraz 5"/>
          <p:cNvPicPr>
            <a:picLocks noChangeAspect="1"/>
          </p:cNvPicPr>
          <p:nvPr/>
        </p:nvPicPr>
        <p:blipFill>
          <a:blip r:embed="rId2"/>
          <a:stretch>
            <a:fillRect/>
          </a:stretch>
        </p:blipFill>
        <p:spPr>
          <a:xfrm>
            <a:off x="2099256" y="1476375"/>
            <a:ext cx="6684135" cy="5053214"/>
          </a:xfrm>
          <a:prstGeom prst="rect">
            <a:avLst/>
          </a:prstGeom>
        </p:spPr>
      </p:pic>
    </p:spTree>
    <p:extLst>
      <p:ext uri="{BB962C8B-B14F-4D97-AF65-F5344CB8AC3E}">
        <p14:creationId xmlns:p14="http://schemas.microsoft.com/office/powerpoint/2010/main" val="187102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6000" dirty="0" smtClean="0">
                <a:latin typeface="Arial" panose="020B0604020202020204" pitchFamily="34" charset="0"/>
                <a:cs typeface="Arial" panose="020B0604020202020204" pitchFamily="34" charset="0"/>
              </a:rPr>
              <a:t>COINS</a:t>
            </a:r>
            <a:endParaRPr lang="pl-PL" sz="6000" dirty="0">
              <a:latin typeface="Arial" panose="020B0604020202020204" pitchFamily="34" charset="0"/>
              <a:cs typeface="Arial" panose="020B0604020202020204" pitchFamily="34" charset="0"/>
            </a:endParaRPr>
          </a:p>
        </p:txBody>
      </p:sp>
      <p:pic>
        <p:nvPicPr>
          <p:cNvPr id="5" name="Obraz 4"/>
          <p:cNvPicPr>
            <a:picLocks noChangeAspect="1"/>
          </p:cNvPicPr>
          <p:nvPr/>
        </p:nvPicPr>
        <p:blipFill>
          <a:blip r:embed="rId2"/>
          <a:stretch>
            <a:fillRect/>
          </a:stretch>
        </p:blipFill>
        <p:spPr>
          <a:xfrm>
            <a:off x="2240924" y="1643062"/>
            <a:ext cx="6581104" cy="4677245"/>
          </a:xfrm>
          <a:prstGeom prst="rect">
            <a:avLst/>
          </a:prstGeom>
        </p:spPr>
      </p:pic>
    </p:spTree>
    <p:extLst>
      <p:ext uri="{BB962C8B-B14F-4D97-AF65-F5344CB8AC3E}">
        <p14:creationId xmlns:p14="http://schemas.microsoft.com/office/powerpoint/2010/main" val="408699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6000" dirty="0" err="1" smtClean="0">
                <a:latin typeface="Arial" panose="020B0604020202020204" pitchFamily="34" charset="0"/>
                <a:cs typeface="Arial" panose="020B0604020202020204" pitchFamily="34" charset="0"/>
              </a:rPr>
              <a:t>Cost</a:t>
            </a:r>
            <a:r>
              <a:rPr lang="pl-PL" sz="6000" dirty="0" smtClean="0">
                <a:latin typeface="Arial" panose="020B0604020202020204" pitchFamily="34" charset="0"/>
                <a:cs typeface="Arial" panose="020B0604020202020204" pitchFamily="34" charset="0"/>
              </a:rPr>
              <a:t> of </a:t>
            </a:r>
            <a:r>
              <a:rPr lang="pl-PL" sz="6000" dirty="0" err="1" smtClean="0">
                <a:latin typeface="Arial" panose="020B0604020202020204" pitchFamily="34" charset="0"/>
                <a:cs typeface="Arial" panose="020B0604020202020204" pitchFamily="34" charset="0"/>
              </a:rPr>
              <a:t>Living</a:t>
            </a:r>
            <a:r>
              <a:rPr lang="pl-PL" sz="6000" dirty="0" smtClean="0">
                <a:latin typeface="Arial" panose="020B0604020202020204" pitchFamily="34" charset="0"/>
                <a:cs typeface="Arial" panose="020B0604020202020204" pitchFamily="34" charset="0"/>
              </a:rPr>
              <a:t> in Poland</a:t>
            </a:r>
            <a:endParaRPr lang="pl-PL" sz="6000" dirty="0">
              <a:latin typeface="Arial" panose="020B0604020202020204" pitchFamily="34" charset="0"/>
              <a:cs typeface="Arial" panose="020B0604020202020204" pitchFamily="34" charset="0"/>
            </a:endParaRPr>
          </a:p>
        </p:txBody>
      </p:sp>
      <p:sp>
        <p:nvSpPr>
          <p:cNvPr id="4" name="Symbol zastępczy zawartości 2"/>
          <p:cNvSpPr>
            <a:spLocks noGrp="1"/>
          </p:cNvSpPr>
          <p:nvPr>
            <p:ph idx="1"/>
          </p:nvPr>
        </p:nvSpPr>
        <p:spPr>
          <a:xfrm>
            <a:off x="502276" y="1596980"/>
            <a:ext cx="10251583" cy="4651419"/>
          </a:xfrm>
        </p:spPr>
        <p:txBody>
          <a:bodyPr>
            <a:normAutofit/>
          </a:bodyPr>
          <a:lstStyle/>
          <a:p>
            <a:r>
              <a:rPr lang="en-US" sz="2400" dirty="0">
                <a:latin typeface="Arial" panose="020B0604020202020204" pitchFamily="34" charset="0"/>
                <a:cs typeface="Arial" panose="020B0604020202020204" pitchFamily="34" charset="0"/>
              </a:rPr>
              <a:t>Eating out and buying groceries is generally cheaper than in Western European cities, but purchasing imported articles will be significantly more expensive, and in some cases, priced even higher than in places like Paris and London.</a:t>
            </a:r>
          </a:p>
          <a:p>
            <a:r>
              <a:rPr lang="en-US" sz="2400" dirty="0">
                <a:latin typeface="Arial" panose="020B0604020202020204" pitchFamily="34" charset="0"/>
                <a:cs typeface="Arial" panose="020B0604020202020204" pitchFamily="34" charset="0"/>
              </a:rPr>
              <a:t>The price of a good meal out with a glass of wine costs between 70 and 100 PLN, and a kebab will cost a mere 8 PLN. Weekly shopping for a single individual </a:t>
            </a:r>
            <a:r>
              <a:rPr lang="en-US" sz="2400" dirty="0" smtClean="0">
                <a:latin typeface="Arial" panose="020B0604020202020204" pitchFamily="34" charset="0"/>
                <a:cs typeface="Arial" panose="020B0604020202020204" pitchFamily="34" charset="0"/>
              </a:rPr>
              <a:t>would </a:t>
            </a:r>
            <a:r>
              <a:rPr lang="en-US" sz="2400" dirty="0">
                <a:latin typeface="Arial" panose="020B0604020202020204" pitchFamily="34" charset="0"/>
                <a:cs typeface="Arial" panose="020B0604020202020204" pitchFamily="34" charset="0"/>
              </a:rPr>
              <a:t>be roughly 200 PLN</a:t>
            </a:r>
            <a:r>
              <a:rPr lang="en-US" sz="2400" dirty="0" smtClean="0">
                <a:latin typeface="Arial" panose="020B0604020202020204" pitchFamily="34" charset="0"/>
                <a:cs typeface="Arial" panose="020B0604020202020204" pitchFamily="34" charset="0"/>
              </a:rPr>
              <a:t>.</a:t>
            </a:r>
            <a:r>
              <a:rPr lang="pl-PL" sz="2400" dirty="0" smtClean="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Petrol prices in Poland are on par with the rest of Europe, while public transportation tickets are still relatively inexpensive. Furthermore, students, pupils and senior citizens are eligible for 50 percent discounts on long-term ticketing.</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82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1143939" y="1112256"/>
            <a:ext cx="2143125" cy="2143125"/>
          </a:xfrm>
          <a:prstGeom prst="rect">
            <a:avLst/>
          </a:prstGeom>
        </p:spPr>
      </p:pic>
      <p:sp>
        <p:nvSpPr>
          <p:cNvPr id="6" name="pole tekstowe 5"/>
          <p:cNvSpPr txBox="1"/>
          <p:nvPr/>
        </p:nvSpPr>
        <p:spPr>
          <a:xfrm>
            <a:off x="3657600" y="2203985"/>
            <a:ext cx="1544012" cy="646331"/>
          </a:xfrm>
          <a:prstGeom prst="rect">
            <a:avLst/>
          </a:prstGeom>
          <a:noFill/>
        </p:spPr>
        <p:txBody>
          <a:bodyPr wrap="none" rtlCol="0">
            <a:spAutoFit/>
          </a:bodyPr>
          <a:lstStyle/>
          <a:p>
            <a:r>
              <a:rPr lang="pl-PL" sz="3600" dirty="0" smtClean="0">
                <a:latin typeface="Arial" panose="020B0604020202020204" pitchFamily="34" charset="0"/>
                <a:cs typeface="Arial" panose="020B0604020202020204" pitchFamily="34" charset="0"/>
              </a:rPr>
              <a:t>2,80 zł</a:t>
            </a:r>
            <a:endParaRPr lang="pl-PL" sz="3600" dirty="0">
              <a:latin typeface="Arial" panose="020B0604020202020204" pitchFamily="34" charset="0"/>
              <a:cs typeface="Arial" panose="020B0604020202020204" pitchFamily="34" charset="0"/>
            </a:endParaRPr>
          </a:p>
        </p:txBody>
      </p:sp>
      <p:pic>
        <p:nvPicPr>
          <p:cNvPr id="7" name="Obraz 6"/>
          <p:cNvPicPr>
            <a:picLocks noChangeAspect="1"/>
          </p:cNvPicPr>
          <p:nvPr/>
        </p:nvPicPr>
        <p:blipFill>
          <a:blip r:embed="rId3"/>
          <a:stretch>
            <a:fillRect/>
          </a:stretch>
        </p:blipFill>
        <p:spPr>
          <a:xfrm>
            <a:off x="5572148" y="1383718"/>
            <a:ext cx="2857500" cy="1600200"/>
          </a:xfrm>
          <a:prstGeom prst="rect">
            <a:avLst/>
          </a:prstGeom>
        </p:spPr>
      </p:pic>
      <p:sp>
        <p:nvSpPr>
          <p:cNvPr id="8" name="pole tekstowe 7"/>
          <p:cNvSpPr txBox="1"/>
          <p:nvPr/>
        </p:nvSpPr>
        <p:spPr>
          <a:xfrm>
            <a:off x="9131121" y="2142430"/>
            <a:ext cx="982961" cy="707886"/>
          </a:xfrm>
          <a:prstGeom prst="rect">
            <a:avLst/>
          </a:prstGeom>
          <a:noFill/>
        </p:spPr>
        <p:txBody>
          <a:bodyPr wrap="none" rtlCol="0">
            <a:spAutoFit/>
          </a:bodyPr>
          <a:lstStyle/>
          <a:p>
            <a:r>
              <a:rPr lang="pl-PL" sz="4000" dirty="0" smtClean="0">
                <a:latin typeface="Arial" panose="020B0604020202020204" pitchFamily="34" charset="0"/>
                <a:cs typeface="Arial" panose="020B0604020202020204" pitchFamily="34" charset="0"/>
              </a:rPr>
              <a:t>3 zł</a:t>
            </a:r>
            <a:endParaRPr lang="pl-PL" sz="4000" dirty="0">
              <a:latin typeface="Arial" panose="020B0604020202020204" pitchFamily="34" charset="0"/>
              <a:cs typeface="Arial" panose="020B0604020202020204" pitchFamily="34" charset="0"/>
            </a:endParaRPr>
          </a:p>
        </p:txBody>
      </p:sp>
      <p:pic>
        <p:nvPicPr>
          <p:cNvPr id="9" name="Obraz 8"/>
          <p:cNvPicPr>
            <a:picLocks noChangeAspect="1"/>
          </p:cNvPicPr>
          <p:nvPr/>
        </p:nvPicPr>
        <p:blipFill>
          <a:blip r:embed="rId4"/>
          <a:stretch>
            <a:fillRect/>
          </a:stretch>
        </p:blipFill>
        <p:spPr>
          <a:xfrm>
            <a:off x="1143939" y="3786992"/>
            <a:ext cx="2143125" cy="2143125"/>
          </a:xfrm>
          <a:prstGeom prst="rect">
            <a:avLst/>
          </a:prstGeom>
        </p:spPr>
      </p:pic>
      <p:sp>
        <p:nvSpPr>
          <p:cNvPr id="10" name="pole tekstowe 9"/>
          <p:cNvSpPr txBox="1"/>
          <p:nvPr/>
        </p:nvSpPr>
        <p:spPr>
          <a:xfrm>
            <a:off x="3581457" y="4836015"/>
            <a:ext cx="1696298" cy="707886"/>
          </a:xfrm>
          <a:prstGeom prst="rect">
            <a:avLst/>
          </a:prstGeom>
          <a:noFill/>
        </p:spPr>
        <p:txBody>
          <a:bodyPr wrap="none" rtlCol="0">
            <a:spAutoFit/>
          </a:bodyPr>
          <a:lstStyle/>
          <a:p>
            <a:r>
              <a:rPr lang="pl-PL" sz="4000" dirty="0" smtClean="0">
                <a:latin typeface="Arial" panose="020B0604020202020204" pitchFamily="34" charset="0"/>
                <a:cs typeface="Arial" panose="020B0604020202020204" pitchFamily="34" charset="0"/>
              </a:rPr>
              <a:t>3.50 zł</a:t>
            </a:r>
            <a:endParaRPr lang="pl-PL" sz="4000"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5"/>
          <a:stretch>
            <a:fillRect/>
          </a:stretch>
        </p:blipFill>
        <p:spPr>
          <a:xfrm>
            <a:off x="5572148" y="3959715"/>
            <a:ext cx="2600325" cy="1752600"/>
          </a:xfrm>
          <a:prstGeom prst="rect">
            <a:avLst/>
          </a:prstGeom>
        </p:spPr>
      </p:pic>
      <p:sp>
        <p:nvSpPr>
          <p:cNvPr id="13" name="Prostokąt 12"/>
          <p:cNvSpPr/>
          <p:nvPr/>
        </p:nvSpPr>
        <p:spPr>
          <a:xfrm>
            <a:off x="8832081" y="4820626"/>
            <a:ext cx="982961" cy="707886"/>
          </a:xfrm>
          <a:prstGeom prst="rect">
            <a:avLst/>
          </a:prstGeom>
        </p:spPr>
        <p:txBody>
          <a:bodyPr wrap="none">
            <a:spAutoFit/>
          </a:bodyPr>
          <a:lstStyle/>
          <a:p>
            <a:r>
              <a:rPr lang="pl-PL" sz="4000" dirty="0" smtClean="0">
                <a:latin typeface="Arial" panose="020B0604020202020204" pitchFamily="34" charset="0"/>
                <a:cs typeface="Arial" panose="020B0604020202020204" pitchFamily="34" charset="0"/>
              </a:rPr>
              <a:t>9 zł</a:t>
            </a:r>
            <a:endParaRPr lang="pl-PL" sz="4000" dirty="0">
              <a:latin typeface="Arial" panose="020B0604020202020204" pitchFamily="34" charset="0"/>
              <a:cs typeface="Arial" panose="020B0604020202020204" pitchFamily="34" charset="0"/>
            </a:endParaRPr>
          </a:p>
        </p:txBody>
      </p:sp>
      <p:sp>
        <p:nvSpPr>
          <p:cNvPr id="14" name="pole tekstowe 13"/>
          <p:cNvSpPr txBox="1"/>
          <p:nvPr/>
        </p:nvSpPr>
        <p:spPr>
          <a:xfrm>
            <a:off x="3734913" y="218286"/>
            <a:ext cx="3137397" cy="707886"/>
          </a:xfrm>
          <a:prstGeom prst="rect">
            <a:avLst/>
          </a:prstGeom>
          <a:noFill/>
        </p:spPr>
        <p:txBody>
          <a:bodyPr wrap="none" rtlCol="0">
            <a:spAutoFit/>
          </a:bodyPr>
          <a:lstStyle/>
          <a:p>
            <a:r>
              <a:rPr lang="pl-PL" sz="4000" dirty="0" smtClean="0">
                <a:solidFill>
                  <a:srgbClr val="FFFF00"/>
                </a:solidFill>
                <a:latin typeface="Arial" panose="020B0604020202020204" pitchFamily="34" charset="0"/>
                <a:cs typeface="Arial" panose="020B0604020202020204" pitchFamily="34" charset="0"/>
              </a:rPr>
              <a:t>1 € = 4, 20 zł</a:t>
            </a:r>
            <a:endParaRPr lang="pl-PL"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991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TotalTime>
  <Words>211</Words>
  <Application>Microsoft Office PowerPoint</Application>
  <PresentationFormat>Panoramiczny</PresentationFormat>
  <Paragraphs>14</Paragraphs>
  <Slides>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Arial</vt:lpstr>
      <vt:lpstr>Century Gothic</vt:lpstr>
      <vt:lpstr>Wingdings 3</vt:lpstr>
      <vt:lpstr>Jon</vt:lpstr>
      <vt:lpstr>Polish Currency</vt:lpstr>
      <vt:lpstr>Prezentacja programu PowerPoint</vt:lpstr>
      <vt:lpstr>BANKNOTES</vt:lpstr>
      <vt:lpstr>COINS</vt:lpstr>
      <vt:lpstr>Cost of Living in Poland</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Currency</dc:title>
  <dc:creator>Marcin Krolikowski</dc:creator>
  <cp:lastModifiedBy>Marcin Krolikowski</cp:lastModifiedBy>
  <cp:revision>6</cp:revision>
  <dcterms:created xsi:type="dcterms:W3CDTF">2014-08-24T06:50:26Z</dcterms:created>
  <dcterms:modified xsi:type="dcterms:W3CDTF">2014-08-24T07:48:07Z</dcterms:modified>
</cp:coreProperties>
</file>